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/>
    <p:restoredTop sz="92890"/>
  </p:normalViewPr>
  <p:slideViewPr>
    <p:cSldViewPr snapToGrid="0" snapToObjects="1">
      <p:cViewPr varScale="1">
        <p:scale>
          <a:sx n="106" d="100"/>
          <a:sy n="106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C1A1-CC09-6A41-8E5F-369E90271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AF8A4D-9C03-5842-A9F1-381998E56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4DA67F-A858-A74F-8101-02AE3AAB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082F68-8E86-6045-A0DF-57CE09F7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175415-09FD-D648-ADFD-B484C610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66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BFACD-61D2-994B-87F9-C7A267D5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ED9D12-99E0-D440-90CF-E31DDD9B7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81416B-CE63-6642-995C-19AF06EC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AAC4C9-3C96-2646-AD61-4BA8C86B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531DD6-E728-EC48-8714-E40CF446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2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3AAD02-AEDB-0C43-A0B7-81938648E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3FA5D9-F5CC-8344-958A-EE5F630C7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819467-CF41-8E43-AE43-7EA0C035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B9E96-AA2C-DD43-B217-ADBB33F09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E8C97-B4AD-4F4C-ABC2-83AF934D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38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AE5D9-024C-A746-907D-ABE0D819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EFDFAE-CC83-D642-9E76-2342F7D7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D5DAA6-AB68-0A40-9F55-3F079A69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B1B0BE-C03E-D04B-9AAB-47E37F70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B25029-0CF1-794B-9036-75C444B1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4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34E0D-DA51-534E-A309-61E4CC54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2BDF2-645D-474E-BB7F-C7F1BCE73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DAAC8A-FDAC-9D47-8985-4F8F9DC4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D011D-0A18-5448-AC9F-1E0356B7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C4CD4-1AB1-064E-82B1-2173177F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2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B8687-F636-0743-B587-B8F593BC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601286-F670-0345-9753-E2BFA5D0A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CAC965-D66D-C34A-B61A-55C7DEAE7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B014E7-197A-8240-AB18-9D3CCBFB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352057-7AEF-9B47-8859-53B86936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DB9F19-5957-CE42-A9BC-1FEAC942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44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AC892-F680-AF42-9906-1FB400BF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C4E2E7-DFB7-F14B-9CC8-863C974A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7574CD-A53D-4C41-95B2-1B188ECC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CE2996-C786-A94B-876C-FE6432334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80E913-1300-954D-AC47-364B45769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1CA0DF-1842-B047-97F7-83336738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9D820E-2ED6-554B-95F0-BC204153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8A4A25-82B9-C841-9372-79525DEC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4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CAF13-BE16-AC4C-B72A-B9A0780C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DDB68B-C9D0-DB4F-910C-1071CD37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BEBFA0-7D6C-EF43-945C-8A6F8FCE4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4F5C93-F8D7-2148-9469-C0690E01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44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1F1C89B-C1BC-EC40-BA6A-E00366B3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931E06-2CE3-AB4E-95E7-691373AA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938D2D-B8FE-044E-88C6-7A233995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96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374B9-0197-6848-922F-7A5BF9AD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B0536B-4320-3D4B-8306-ABAFAE91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B35210-3FDA-3145-B2B5-6656EB9FA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F7741-E123-ED4A-B134-A2CE8961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F847C2-2B90-0F40-8B78-1A7AC377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82D6C2-0CFB-F445-AA8B-01FDBE74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17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D092C-59A6-AF48-9C71-57AF2BA7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649790-CA7D-C047-9D17-780C78133F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EE06A-C941-7D46-8C1D-8EFB9147B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7C0415-3993-0B46-BA35-6EF6E23D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241118-C886-2F4D-8787-4654661D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597137-12A6-9B46-A083-506BF5E5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66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150BDA-9AF5-5C49-AAC8-09FD0E847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3E7175-4985-EF40-A774-EA368D3A7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7C61E3-F13B-4247-AAE6-66783E444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44EE5-8644-1F4A-981C-D3381F39AD9A}" type="datetimeFigureOut">
              <a:rPr lang="pt-BR" smtClean="0"/>
              <a:t>14/12/2020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87CEE-1144-F24E-B5D7-D84671236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8335E6-3D78-8942-9773-307D1BC10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87EBD-356C-5448-B217-4722E7086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30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FA477-C895-9649-B112-82C3AD03F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Funcações</a:t>
            </a:r>
            <a:r>
              <a:rPr lang="pt-BR" dirty="0"/>
              <a:t> rasas	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F3CE53-06CE-B842-AF62-DA6149B9F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Sapatas</a:t>
            </a:r>
          </a:p>
        </p:txBody>
      </p:sp>
    </p:spTree>
    <p:extLst>
      <p:ext uri="{BB962C8B-B14F-4D97-AF65-F5344CB8AC3E}">
        <p14:creationId xmlns:p14="http://schemas.microsoft.com/office/powerpoint/2010/main" val="372951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27C0C6-A3E0-0C4A-9A6F-52DB88F2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81843"/>
            <a:ext cx="7188199" cy="30909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3EDB84-1976-A94E-B103-65592FB2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Verificação de cislhamento</a:t>
            </a:r>
          </a:p>
        </p:txBody>
      </p:sp>
    </p:spTree>
    <p:extLst>
      <p:ext uri="{BB962C8B-B14F-4D97-AF65-F5344CB8AC3E}">
        <p14:creationId xmlns:p14="http://schemas.microsoft.com/office/powerpoint/2010/main" val="135021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1EA0930-986D-5247-9FA8-77EBEA79B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925" y="961812"/>
            <a:ext cx="3747549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C7BD25-B4E0-1845-9CC1-C31F3318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Esforços solicitantes em sapata flexível</a:t>
            </a:r>
          </a:p>
        </p:txBody>
      </p:sp>
    </p:spTree>
    <p:extLst>
      <p:ext uri="{BB962C8B-B14F-4D97-AF65-F5344CB8AC3E}">
        <p14:creationId xmlns:p14="http://schemas.microsoft.com/office/powerpoint/2010/main" val="249617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92D8B5F-EC01-BC46-AE65-7E20A5FA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456" y="961812"/>
            <a:ext cx="6896487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56C912-DE4B-4A45-B30E-B57FF7439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Flexão: equilíbrio interno</a:t>
            </a:r>
          </a:p>
        </p:txBody>
      </p:sp>
    </p:spTree>
    <p:extLst>
      <p:ext uri="{BB962C8B-B14F-4D97-AF65-F5344CB8AC3E}">
        <p14:creationId xmlns:p14="http://schemas.microsoft.com/office/powerpoint/2010/main" val="2558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945BA5E-9BB4-864D-936F-53B59FBE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39241"/>
            <a:ext cx="7188199" cy="35761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56C912-DE4B-4A45-B30E-B57FF7439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Flexão: equilíbrio interno</a:t>
            </a:r>
          </a:p>
        </p:txBody>
      </p:sp>
    </p:spTree>
    <p:extLst>
      <p:ext uri="{BB962C8B-B14F-4D97-AF65-F5344CB8AC3E}">
        <p14:creationId xmlns:p14="http://schemas.microsoft.com/office/powerpoint/2010/main" val="416244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0EA710C-A2D7-D54D-A492-2791854FA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40403"/>
            <a:ext cx="7188199" cy="37738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8CED36-A679-E248-8AA2-BB51EE2B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Distribuição de tensões pelas sapatas rígidas</a:t>
            </a:r>
          </a:p>
        </p:txBody>
      </p:sp>
    </p:spTree>
    <p:extLst>
      <p:ext uri="{BB962C8B-B14F-4D97-AF65-F5344CB8AC3E}">
        <p14:creationId xmlns:p14="http://schemas.microsoft.com/office/powerpoint/2010/main" val="324639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59BD53-59E5-C14F-A012-72F7B40A4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00976"/>
            <a:ext cx="7188199" cy="325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2F8DEF-8C34-7949-A9AC-60579C0A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Distibuição de tensões para sapatas flexíveis</a:t>
            </a:r>
          </a:p>
        </p:txBody>
      </p:sp>
    </p:spTree>
    <p:extLst>
      <p:ext uri="{BB962C8B-B14F-4D97-AF65-F5344CB8AC3E}">
        <p14:creationId xmlns:p14="http://schemas.microsoft.com/office/powerpoint/2010/main" val="93803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A88237-27E4-1F48-BA4B-FF7421F8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90828"/>
            <a:ext cx="7188199" cy="30729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EC210D-79EA-1542-BDAE-8AD9338B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Resumo das distribuições de tensões</a:t>
            </a:r>
          </a:p>
        </p:txBody>
      </p:sp>
    </p:spTree>
    <p:extLst>
      <p:ext uri="{BB962C8B-B14F-4D97-AF65-F5344CB8AC3E}">
        <p14:creationId xmlns:p14="http://schemas.microsoft.com/office/powerpoint/2010/main" val="272995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AE8125-A57E-974F-9779-9072A19E3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052563"/>
            <a:ext cx="7188199" cy="27494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703D54-3F85-534D-B397-F0F47EE8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Imagem Sapata isolada</a:t>
            </a:r>
          </a:p>
        </p:txBody>
      </p:sp>
    </p:spTree>
    <p:extLst>
      <p:ext uri="{BB962C8B-B14F-4D97-AF65-F5344CB8AC3E}">
        <p14:creationId xmlns:p14="http://schemas.microsoft.com/office/powerpoint/2010/main" val="13978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6B703C2-C6F3-424C-88AD-700B8CA8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24758"/>
            <a:ext cx="7188199" cy="42050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710236-D33F-6F40-BB36-64BE219B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Detalhe construtivo</a:t>
            </a:r>
          </a:p>
        </p:txBody>
      </p:sp>
    </p:spTree>
    <p:extLst>
      <p:ext uri="{BB962C8B-B14F-4D97-AF65-F5344CB8AC3E}">
        <p14:creationId xmlns:p14="http://schemas.microsoft.com/office/powerpoint/2010/main" val="379004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7FDEB8-75BB-8449-B9F4-99AD08497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12285"/>
            <a:ext cx="7188199" cy="36300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5FBFA7-14F7-0949-A526-2E8250FD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Detalhe construtivo</a:t>
            </a:r>
          </a:p>
        </p:txBody>
      </p:sp>
    </p:spTree>
    <p:extLst>
      <p:ext uri="{BB962C8B-B14F-4D97-AF65-F5344CB8AC3E}">
        <p14:creationId xmlns:p14="http://schemas.microsoft.com/office/powerpoint/2010/main" val="325022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519312-9395-8742-94F1-02199560A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64185"/>
            <a:ext cx="7188199" cy="47262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95CF6B-6EC9-9E4E-81F5-36286E7A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Classificação das sapatas</a:t>
            </a:r>
          </a:p>
        </p:txBody>
      </p:sp>
    </p:spTree>
    <p:extLst>
      <p:ext uri="{BB962C8B-B14F-4D97-AF65-F5344CB8AC3E}">
        <p14:creationId xmlns:p14="http://schemas.microsoft.com/office/powerpoint/2010/main" val="2713735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0BFCE9-38C0-9C47-B4CD-5DE879B58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016622"/>
            <a:ext cx="7188199" cy="28213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B4819C-36B5-594F-85C7-9F389E69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Concentração de tensão pela flexão</a:t>
            </a:r>
          </a:p>
        </p:txBody>
      </p:sp>
    </p:spTree>
    <p:extLst>
      <p:ext uri="{BB962C8B-B14F-4D97-AF65-F5344CB8AC3E}">
        <p14:creationId xmlns:p14="http://schemas.microsoft.com/office/powerpoint/2010/main" val="118238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EB2836-C632-A34E-8D76-E3A85534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75182"/>
            <a:ext cx="7188199" cy="35042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A1B033-874A-B943-BC85-7C5334CC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Comportamento da estrutura x tensão na armadura principal</a:t>
            </a:r>
          </a:p>
        </p:txBody>
      </p:sp>
    </p:spTree>
    <p:extLst>
      <p:ext uri="{BB962C8B-B14F-4D97-AF65-F5344CB8AC3E}">
        <p14:creationId xmlns:p14="http://schemas.microsoft.com/office/powerpoint/2010/main" val="98159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C2838FF-A8D2-E546-86F7-88C21656E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72008"/>
            <a:ext cx="7188199" cy="45105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556C7-0BD8-694B-9D16-A282F7DC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Detalhe de armadura</a:t>
            </a:r>
          </a:p>
        </p:txBody>
      </p:sp>
    </p:spTree>
    <p:extLst>
      <p:ext uri="{BB962C8B-B14F-4D97-AF65-F5344CB8AC3E}">
        <p14:creationId xmlns:p14="http://schemas.microsoft.com/office/powerpoint/2010/main" val="1858541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A1239D-C966-874F-91A9-C4A3DD7F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56049"/>
            <a:ext cx="7188199" cy="334251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6AD12B-ED2E-7549-9BB8-41FCD14F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Armadura em planta</a:t>
            </a:r>
          </a:p>
        </p:txBody>
      </p:sp>
    </p:spTree>
    <p:extLst>
      <p:ext uri="{BB962C8B-B14F-4D97-AF65-F5344CB8AC3E}">
        <p14:creationId xmlns:p14="http://schemas.microsoft.com/office/powerpoint/2010/main" val="3104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F1EDAA-75D5-E24D-9816-77505E800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763" y="2273300"/>
            <a:ext cx="8582357" cy="25103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DAF615-1D04-0D4A-9F4D-53F329C9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Resumo de aço na sapata</a:t>
            </a:r>
          </a:p>
        </p:txBody>
      </p:sp>
    </p:spTree>
    <p:extLst>
      <p:ext uri="{BB962C8B-B14F-4D97-AF65-F5344CB8AC3E}">
        <p14:creationId xmlns:p14="http://schemas.microsoft.com/office/powerpoint/2010/main" val="218125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94032DA-C850-B747-BDD4-7FF64EF9E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169" y="961812"/>
            <a:ext cx="6641060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344054-11CA-B841-8EA4-03096B6E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Ancoragem </a:t>
            </a:r>
          </a:p>
        </p:txBody>
      </p:sp>
    </p:spTree>
    <p:extLst>
      <p:ext uri="{BB962C8B-B14F-4D97-AF65-F5344CB8AC3E}">
        <p14:creationId xmlns:p14="http://schemas.microsoft.com/office/powerpoint/2010/main" val="17812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09982-A782-DB4A-9ACE-C07D9050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Armadura de flexão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9630638-392B-9645-84A3-F010F54F5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350" y="1975644"/>
            <a:ext cx="7607300" cy="4051300"/>
          </a:xfrm>
        </p:spPr>
      </p:pic>
    </p:spTree>
    <p:extLst>
      <p:ext uri="{BB962C8B-B14F-4D97-AF65-F5344CB8AC3E}">
        <p14:creationId xmlns:p14="http://schemas.microsoft.com/office/powerpoint/2010/main" val="16684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68D2C-6E6B-C647-A5F4-E6394737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de aço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787488-2BE8-9C4F-A9AC-236EC77A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07" y="2717800"/>
            <a:ext cx="11424600" cy="2514600"/>
          </a:xfrm>
        </p:spPr>
      </p:pic>
    </p:spTree>
    <p:extLst>
      <p:ext uri="{BB962C8B-B14F-4D97-AF65-F5344CB8AC3E}">
        <p14:creationId xmlns:p14="http://schemas.microsoft.com/office/powerpoint/2010/main" val="411606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B8226A5-CE35-E344-A6F4-6A73B1584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205312"/>
            <a:ext cx="7188199" cy="24439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15AF4B-8045-3348-BB0D-1DC95AB8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Superposição</a:t>
            </a:r>
          </a:p>
        </p:txBody>
      </p:sp>
    </p:spTree>
    <p:extLst>
      <p:ext uri="{BB962C8B-B14F-4D97-AF65-F5344CB8AC3E}">
        <p14:creationId xmlns:p14="http://schemas.microsoft.com/office/powerpoint/2010/main" val="3054409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A1BF80-9316-E849-87D6-8823C923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160386"/>
            <a:ext cx="7188199" cy="25338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550CCC-D9DB-C442-B367-69489B7C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Sapatas isoladas</a:t>
            </a:r>
          </a:p>
        </p:txBody>
      </p:sp>
    </p:spTree>
    <p:extLst>
      <p:ext uri="{BB962C8B-B14F-4D97-AF65-F5344CB8AC3E}">
        <p14:creationId xmlns:p14="http://schemas.microsoft.com/office/powerpoint/2010/main" val="219401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D450E08-1518-954C-912B-CE3AFCE3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43891"/>
            <a:ext cx="7188199" cy="4366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FA6E12-F723-4A42-8A6E-CC1A1AE4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Classificação quanto à forma do elemento</a:t>
            </a:r>
          </a:p>
        </p:txBody>
      </p:sp>
    </p:spTree>
    <p:extLst>
      <p:ext uri="{BB962C8B-B14F-4D97-AF65-F5344CB8AC3E}">
        <p14:creationId xmlns:p14="http://schemas.microsoft.com/office/powerpoint/2010/main" val="2548868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EDBB7F5-495C-6E43-A5B4-D2B51B4A5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83318"/>
            <a:ext cx="7188199" cy="48879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9F11D7-ED9E-844E-AFC0-0FECA917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associada com viga de rigidez</a:t>
            </a:r>
          </a:p>
        </p:txBody>
      </p:sp>
    </p:spTree>
    <p:extLst>
      <p:ext uri="{BB962C8B-B14F-4D97-AF65-F5344CB8AC3E}">
        <p14:creationId xmlns:p14="http://schemas.microsoft.com/office/powerpoint/2010/main" val="565942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A6AFCF-9646-B940-97BE-BBE2EC519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64185"/>
            <a:ext cx="7188199" cy="47262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01C38C-4549-854A-9233-1FE5C1139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Detalhamento do corte</a:t>
            </a:r>
          </a:p>
        </p:txBody>
      </p:sp>
    </p:spTree>
    <p:extLst>
      <p:ext uri="{BB962C8B-B14F-4D97-AF65-F5344CB8AC3E}">
        <p14:creationId xmlns:p14="http://schemas.microsoft.com/office/powerpoint/2010/main" val="272070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3680F-55F2-FD4F-AE18-D18C1EC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transversal – viga de rigidez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63B7057-D6DD-0E48-B485-0927FBB2F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0" y="2597944"/>
            <a:ext cx="7264400" cy="2806700"/>
          </a:xfrm>
        </p:spPr>
      </p:pic>
    </p:spTree>
    <p:extLst>
      <p:ext uri="{BB962C8B-B14F-4D97-AF65-F5344CB8AC3E}">
        <p14:creationId xmlns:p14="http://schemas.microsoft.com/office/powerpoint/2010/main" val="185314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B715FB-FBF2-3943-8D61-A20C7BD83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381" y="961812"/>
            <a:ext cx="6596637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97FDAA-0DB4-874A-8BBF-63A1F6FE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associada para pilar de divisa</a:t>
            </a:r>
          </a:p>
        </p:txBody>
      </p:sp>
    </p:spTree>
    <p:extLst>
      <p:ext uri="{BB962C8B-B14F-4D97-AF65-F5344CB8AC3E}">
        <p14:creationId xmlns:p14="http://schemas.microsoft.com/office/powerpoint/2010/main" val="1384781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1210D4C-1C45-704B-9954-4709ABBC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488" y="961812"/>
            <a:ext cx="5750423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C6F479-EF7F-9A4B-BD98-129FE930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associada  para pilar de divisa</a:t>
            </a:r>
          </a:p>
        </p:txBody>
      </p:sp>
    </p:spTree>
    <p:extLst>
      <p:ext uri="{BB962C8B-B14F-4D97-AF65-F5344CB8AC3E}">
        <p14:creationId xmlns:p14="http://schemas.microsoft.com/office/powerpoint/2010/main" val="418839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054F7A-DE31-D54D-9429-1A062274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831" y="961812"/>
            <a:ext cx="6163736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31BBF5-D227-714E-B25D-D5AE75F4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Carregamento de viga de rigidez</a:t>
            </a:r>
          </a:p>
        </p:txBody>
      </p:sp>
    </p:spTree>
    <p:extLst>
      <p:ext uri="{BB962C8B-B14F-4D97-AF65-F5344CB8AC3E}">
        <p14:creationId xmlns:p14="http://schemas.microsoft.com/office/powerpoint/2010/main" val="3531412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E5B456-ECBC-9B4B-981E-9098E81C2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31418"/>
            <a:ext cx="7188199" cy="37917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1B1208-41FA-0245-910E-CB7942E1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vazada</a:t>
            </a:r>
          </a:p>
        </p:txBody>
      </p:sp>
    </p:spTree>
    <p:extLst>
      <p:ext uri="{BB962C8B-B14F-4D97-AF65-F5344CB8AC3E}">
        <p14:creationId xmlns:p14="http://schemas.microsoft.com/office/powerpoint/2010/main" val="395155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0D3DE4-4557-994E-ABD0-1DA4D3606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800976"/>
            <a:ext cx="7188199" cy="32526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4491E8-FEEF-E74A-8DF2-9B6ADAAF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vazada</a:t>
            </a:r>
          </a:p>
        </p:txBody>
      </p:sp>
    </p:spTree>
    <p:extLst>
      <p:ext uri="{BB962C8B-B14F-4D97-AF65-F5344CB8AC3E}">
        <p14:creationId xmlns:p14="http://schemas.microsoft.com/office/powerpoint/2010/main" val="72281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31F63D7-C360-EE4D-8ED6-F4C587B57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476" y="961812"/>
            <a:ext cx="5136446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3C407A-1A17-B845-BA0F-E15E0E0A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vazada com carga de parede</a:t>
            </a:r>
          </a:p>
        </p:txBody>
      </p:sp>
    </p:spTree>
    <p:extLst>
      <p:ext uri="{BB962C8B-B14F-4D97-AF65-F5344CB8AC3E}">
        <p14:creationId xmlns:p14="http://schemas.microsoft.com/office/powerpoint/2010/main" val="2203278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FE1BFB-C883-3A49-A001-FF69C84F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11124"/>
            <a:ext cx="7188199" cy="34323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8B3D63-6F93-F44A-B073-5FB267D4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alavancada</a:t>
            </a:r>
          </a:p>
        </p:txBody>
      </p:sp>
    </p:spTree>
    <p:extLst>
      <p:ext uri="{BB962C8B-B14F-4D97-AF65-F5344CB8AC3E}">
        <p14:creationId xmlns:p14="http://schemas.microsoft.com/office/powerpoint/2010/main" val="65366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3D707AD-34FE-3444-9D5D-AE1375752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565" y="961812"/>
            <a:ext cx="7044269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627C0C-C1A0-1F4F-929E-D445F1A2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Formas geométricas das sapatas</a:t>
            </a:r>
          </a:p>
        </p:txBody>
      </p:sp>
    </p:spTree>
    <p:extLst>
      <p:ext uri="{BB962C8B-B14F-4D97-AF65-F5344CB8AC3E}">
        <p14:creationId xmlns:p14="http://schemas.microsoft.com/office/powerpoint/2010/main" val="2761725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92A4FD-5000-BD4D-ACDF-00E9368EC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645" y="961812"/>
            <a:ext cx="6342108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157AE9-28B8-E24B-AE61-60CB3AB3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Pilar de divisa com viga alavanca</a:t>
            </a:r>
          </a:p>
        </p:txBody>
      </p:sp>
    </p:spTree>
    <p:extLst>
      <p:ext uri="{BB962C8B-B14F-4D97-AF65-F5344CB8AC3E}">
        <p14:creationId xmlns:p14="http://schemas.microsoft.com/office/powerpoint/2010/main" val="149954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D07FBCC-5AC7-AD42-95DD-AD1E65B0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148" y="961812"/>
            <a:ext cx="5123103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818039-E095-484A-82E2-ADBE523C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 alavancada</a:t>
            </a:r>
          </a:p>
        </p:txBody>
      </p:sp>
    </p:spTree>
    <p:extLst>
      <p:ext uri="{BB962C8B-B14F-4D97-AF65-F5344CB8AC3E}">
        <p14:creationId xmlns:p14="http://schemas.microsoft.com/office/powerpoint/2010/main" val="30126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666111-2952-F742-8414-D7E3E21D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0952" y="961812"/>
            <a:ext cx="6663495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1F2866-E995-4A43-90B4-C46D3497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Fluxo de carga da viga alavanca</a:t>
            </a:r>
          </a:p>
        </p:txBody>
      </p:sp>
    </p:spTree>
    <p:extLst>
      <p:ext uri="{BB962C8B-B14F-4D97-AF65-F5344CB8AC3E}">
        <p14:creationId xmlns:p14="http://schemas.microsoft.com/office/powerpoint/2010/main" val="3047084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9B91FF6-09D0-C44E-857E-EBF124355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2016622"/>
            <a:ext cx="7188199" cy="28213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C284D1-9ECA-B345-8911-D2A733B5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CDE944-4EF7-B945-9533-0B09F83834F5}"/>
              </a:ext>
            </a:extLst>
          </p:cNvPr>
          <p:cNvSpPr txBox="1"/>
          <p:nvPr/>
        </p:nvSpPr>
        <p:spPr>
          <a:xfrm>
            <a:off x="10919012" y="7013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37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4A8D1A7-1B45-914B-B718-2D69765CD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1665" y="961812"/>
            <a:ext cx="6222068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C6DC14-68DB-004D-B152-C23A18E2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Outras formas geométricas das sapatas</a:t>
            </a:r>
          </a:p>
        </p:txBody>
      </p:sp>
    </p:spTree>
    <p:extLst>
      <p:ext uri="{BB962C8B-B14F-4D97-AF65-F5344CB8AC3E}">
        <p14:creationId xmlns:p14="http://schemas.microsoft.com/office/powerpoint/2010/main" val="254456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255BC-7A0B-F048-85C2-4B48E66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54937-807C-3846-ADC4-9FE1A7B7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11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0C7017A-D5CC-B34E-9B62-F1BE5C7BF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145" y="961812"/>
            <a:ext cx="6531108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5FBAAF-02FC-2446-AF0E-8AA2E132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Comportamento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estrutural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Sapata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rígida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135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12730DC-61C5-3443-A2EB-E6954D248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82043"/>
            <a:ext cx="10905066" cy="338056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708030-7604-A14E-BD31-765313C8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Sapata Rígida - Parâmetros</a:t>
            </a:r>
          </a:p>
        </p:txBody>
      </p:sp>
    </p:spTree>
    <p:extLst>
      <p:ext uri="{BB962C8B-B14F-4D97-AF65-F5344CB8AC3E}">
        <p14:creationId xmlns:p14="http://schemas.microsoft.com/office/powerpoint/2010/main" val="42991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CE36B91-1381-E342-8AF1-0F3A4145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485" y="961812"/>
            <a:ext cx="5316429" cy="49309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4529AA-2583-114D-B684-0D85AE8A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Armadura Comportamento da biela</a:t>
            </a:r>
          </a:p>
        </p:txBody>
      </p:sp>
    </p:spTree>
    <p:extLst>
      <p:ext uri="{BB962C8B-B14F-4D97-AF65-F5344CB8AC3E}">
        <p14:creationId xmlns:p14="http://schemas.microsoft.com/office/powerpoint/2010/main" val="1474652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169</Words>
  <Application>Microsoft Macintosh PowerPoint</Application>
  <PresentationFormat>Widescreen</PresentationFormat>
  <Paragraphs>43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Funcações rasas  </vt:lpstr>
      <vt:lpstr>Classificação das sapatas</vt:lpstr>
      <vt:lpstr>Classificação quanto à forma do elemento</vt:lpstr>
      <vt:lpstr>Formas geométricas das sapatas</vt:lpstr>
      <vt:lpstr>Outras formas geométricas das sapatas</vt:lpstr>
      <vt:lpstr>Apresentação do PowerPoint</vt:lpstr>
      <vt:lpstr>Comportamento estrutural Sapata rígida</vt:lpstr>
      <vt:lpstr>Sapata Rígida - Parâmetros</vt:lpstr>
      <vt:lpstr>Armadura Comportamento da biela</vt:lpstr>
      <vt:lpstr>Verificação de cislhamento</vt:lpstr>
      <vt:lpstr>Esforços solicitantes em sapata flexível</vt:lpstr>
      <vt:lpstr>Flexão: equilíbrio interno</vt:lpstr>
      <vt:lpstr>Flexão: equilíbrio interno</vt:lpstr>
      <vt:lpstr>Distribuição de tensões pelas sapatas rígidas</vt:lpstr>
      <vt:lpstr>Distibuição de tensões para sapatas flexíveis</vt:lpstr>
      <vt:lpstr>Resumo das distribuições de tensões</vt:lpstr>
      <vt:lpstr>Imagem Sapata isolada</vt:lpstr>
      <vt:lpstr>Detalhe construtivo</vt:lpstr>
      <vt:lpstr>Detalhe construtivo</vt:lpstr>
      <vt:lpstr>Concentração de tensão pela flexão</vt:lpstr>
      <vt:lpstr>Comportamento da estrutura x tensão na armadura principal</vt:lpstr>
      <vt:lpstr>Detalhe de armadura</vt:lpstr>
      <vt:lpstr>Armadura em planta</vt:lpstr>
      <vt:lpstr>Resumo de aço na sapata</vt:lpstr>
      <vt:lpstr>Ancoragem </vt:lpstr>
      <vt:lpstr>Armadura de flexão</vt:lpstr>
      <vt:lpstr>Resumo de aço</vt:lpstr>
      <vt:lpstr>Superposição</vt:lpstr>
      <vt:lpstr>Sapatas isoladas</vt:lpstr>
      <vt:lpstr>Sapata associada com viga de rigidez</vt:lpstr>
      <vt:lpstr>Detalhamento do corte</vt:lpstr>
      <vt:lpstr>Detalhamento transversal – viga de rigidez</vt:lpstr>
      <vt:lpstr>Sapata associada para pilar de divisa</vt:lpstr>
      <vt:lpstr>Sapata associada  para pilar de divisa</vt:lpstr>
      <vt:lpstr>Carregamento de viga de rigidez</vt:lpstr>
      <vt:lpstr>Sapata vazada</vt:lpstr>
      <vt:lpstr>Sapata vazada</vt:lpstr>
      <vt:lpstr>Sapata vazada com carga de parede</vt:lpstr>
      <vt:lpstr>Sapata alavancada</vt:lpstr>
      <vt:lpstr>Pilar de divisa com viga alavanca</vt:lpstr>
      <vt:lpstr>Sapata alavancada</vt:lpstr>
      <vt:lpstr>Fluxo de carga da viga alavanca</vt:lpstr>
      <vt:lpstr>Soluções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Funcações rasas  </dc:title>
  <dc:creator>Luiz Figueiredo</dc:creator>
  <cp:lastModifiedBy>Luiz Figueiredo</cp:lastModifiedBy>
  <cp:revision>12</cp:revision>
  <dcterms:created xsi:type="dcterms:W3CDTF">2018-07-09T19:45:38Z</dcterms:created>
  <dcterms:modified xsi:type="dcterms:W3CDTF">2020-12-14T23:02:16Z</dcterms:modified>
</cp:coreProperties>
</file>